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9"/>
  </p:notesMasterIdLst>
  <p:handoutMasterIdLst>
    <p:handoutMasterId r:id="rId10"/>
  </p:handoutMasterIdLst>
  <p:sldIdLst>
    <p:sldId id="256" r:id="rId2"/>
    <p:sldId id="262" r:id="rId3"/>
    <p:sldId id="258" r:id="rId4"/>
    <p:sldId id="259" r:id="rId5"/>
    <p:sldId id="260" r:id="rId6"/>
    <p:sldId id="261" r:id="rId7"/>
    <p:sldId id="263" r:id="rId8"/>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660CA-4F2E-26A2-6D11-71B7A4584775}" v="534" dt="2024-09-04T20:10:08.947"/>
    <p1510:client id="{18785691-FBE7-E82A-8964-B92A7BF8DA69}" v="249" dt="2024-09-04T19:38:45.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2" d="100"/>
          <a:sy n="72" d="100"/>
        </p:scale>
        <p:origin x="594" y="60"/>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C2E953-B8C5-4E93-925A-6982BDCA1C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B6DAF8E-D5F9-4DF2-8C8A-033031341D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CC3AD3-A696-4BAE-8A8B-AB8BA5017DFC}" type="datetime1">
              <a:rPr lang="en-GB" smtClean="0"/>
              <a:t>04/09/2024</a:t>
            </a:fld>
            <a:endParaRPr lang="en-GB" dirty="0"/>
          </a:p>
        </p:txBody>
      </p:sp>
      <p:sp>
        <p:nvSpPr>
          <p:cNvPr id="4" name="Footer Placeholder 3">
            <a:extLst>
              <a:ext uri="{FF2B5EF4-FFF2-40B4-BE49-F238E27FC236}">
                <a16:creationId xmlns:a16="http://schemas.microsoft.com/office/drawing/2014/main" id="{1622962D-718B-4683-B60B-78C0FB18BB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85A7A6A-4FB7-4F9F-B7E8-B7E124C79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A077B8-B87F-4F12-B9AE-C10D8C208D5F}" type="slidenum">
              <a:rPr lang="en-GB" smtClean="0"/>
              <a:t>‹#›</a:t>
            </a:fld>
            <a:endParaRPr lang="en-GB"/>
          </a:p>
        </p:txBody>
      </p:sp>
    </p:spTree>
    <p:extLst>
      <p:ext uri="{BB962C8B-B14F-4D97-AF65-F5344CB8AC3E}">
        <p14:creationId xmlns:p14="http://schemas.microsoft.com/office/powerpoint/2010/main" val="35064861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9EDEC-F7C2-4173-9984-61BD005D96A3}" type="datetime1">
              <a:rPr lang="en-GB" smtClean="0"/>
              <a:pPr/>
              <a:t>04/09/2024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091EA-579B-497F-BE44-DB67AFC69E51}" type="slidenum">
              <a:rPr lang="en-GB" noProof="0" smtClean="0"/>
              <a:t>‹#›</a:t>
            </a:fld>
            <a:endParaRPr lang="en-GB" noProof="0"/>
          </a:p>
        </p:txBody>
      </p:sp>
    </p:spTree>
    <p:extLst>
      <p:ext uri="{BB962C8B-B14F-4D97-AF65-F5344CB8AC3E}">
        <p14:creationId xmlns:p14="http://schemas.microsoft.com/office/powerpoint/2010/main" val="12863655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D091EA-579B-497F-BE44-DB67AFC69E51}" type="slidenum">
              <a:rPr lang="en-GB" smtClean="0"/>
              <a:t>1</a:t>
            </a:fld>
            <a:endParaRPr lang="en-GB"/>
          </a:p>
        </p:txBody>
      </p:sp>
    </p:spTree>
    <p:extLst>
      <p:ext uri="{BB962C8B-B14F-4D97-AF65-F5344CB8AC3E}">
        <p14:creationId xmlns:p14="http://schemas.microsoft.com/office/powerpoint/2010/main" val="24144992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rtlCol="0" anchor="ctr">
            <a:noAutofit/>
          </a:bodyPr>
          <a:lstStyle>
            <a:lvl1pPr algn="l">
              <a:lnSpc>
                <a:spcPct val="80000"/>
              </a:lnSpc>
              <a:defRPr sz="9600" cap="all" baseline="0">
                <a:blipFill dpi="0" rotWithShape="1">
                  <a:blip r:embed="rId4"/>
                  <a:srcRect/>
                  <a:tile tx="6350" ty="-127000" sx="65000" sy="64000" flip="none" algn="tl"/>
                </a:blipFill>
              </a:defRPr>
            </a:lvl1pPr>
          </a:lstStyle>
          <a:p>
            <a:pPr rtl="0"/>
            <a:r>
              <a:rPr lang="en-GB" noProof="0"/>
              <a:t>Click to edit Master title style</a:t>
            </a:r>
          </a:p>
        </p:txBody>
      </p:sp>
      <p:sp>
        <p:nvSpPr>
          <p:cNvPr id="3" name="Subtitle 2"/>
          <p:cNvSpPr>
            <a:spLocks noGrp="1"/>
          </p:cNvSpPr>
          <p:nvPr>
            <p:ph type="subTitle" idx="1"/>
          </p:nvPr>
        </p:nvSpPr>
        <p:spPr>
          <a:xfrm>
            <a:off x="1069848" y="4389120"/>
            <a:ext cx="7891272" cy="1069848"/>
          </a:xfrm>
        </p:spPr>
        <p:txBody>
          <a:bodyPr rtlCol="0">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n-GB" noProof="0"/>
              <a:t>Click to edit Master subtitle style</a:t>
            </a:r>
          </a:p>
        </p:txBody>
      </p:sp>
      <p:sp>
        <p:nvSpPr>
          <p:cNvPr id="4" name="Date Placeholder 3"/>
          <p:cNvSpPr>
            <a:spLocks noGrp="1"/>
          </p:cNvSpPr>
          <p:nvPr>
            <p:ph type="dt" sz="half" idx="10"/>
          </p:nvPr>
        </p:nvSpPr>
        <p:spPr/>
        <p:txBody>
          <a:bodyPr rtlCol="0"/>
          <a:lstStyle/>
          <a:p>
            <a:pPr rtl="0"/>
            <a:fld id="{059A4741-5499-44E0-ABCA-388ADC7B2099}" type="datetime1">
              <a:rPr lang="en-GB" noProof="0" smtClean="0"/>
              <a:t>04/09/2024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a:xfrm>
            <a:off x="9592733" y="4289334"/>
            <a:ext cx="1193868" cy="640080"/>
          </a:xfrm>
        </p:spPr>
        <p:txBody>
          <a:bodyPr rtlCol="0"/>
          <a:lstStyle>
            <a:lvl1pPr>
              <a:defRPr sz="2800"/>
            </a:lvl1pPr>
          </a:lstStyle>
          <a:p>
            <a:pPr rtl="0"/>
            <a:fld id="{4FAB73BC-B049-4115-A692-8D63A059BFB8}" type="slidenum">
              <a:rPr lang="en-GB" noProof="0" smtClean="0"/>
              <a:pPr/>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Vertical Text Placeholder 2"/>
          <p:cNvSpPr>
            <a:spLocks noGrp="1"/>
          </p:cNvSpPr>
          <p:nvPr>
            <p:ph type="body" orient="vert" idx="1"/>
          </p:nvPr>
        </p:nvSpPr>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353AB296-4D79-4932-A8F9-92A24394E0B7}" type="datetime1">
              <a:rPr lang="en-GB" noProof="0" smtClean="0"/>
              <a:t>04/09/2024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4FAB73BC-B049-4115-A692-8D63A059BFB8}" type="slidenum">
              <a:rPr lang="en-GB" noProof="0" smtClean="0"/>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rtlCol="0"/>
          <a:lstStyle/>
          <a:p>
            <a:pPr rtl="0"/>
            <a:r>
              <a:rPr lang="en-GB" noProof="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7E4ECDDF-8182-4B77-BC6E-C26F90EC3D96}" type="datetime1">
              <a:rPr lang="en-GB" noProof="0" smtClean="0"/>
              <a:t>04/09/2024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4FAB73BC-B049-4115-A692-8D63A059BFB8}" type="slidenum">
              <a:rPr lang="en-GB" noProof="0" smtClean="0"/>
              <a:t>‹#›</a:t>
            </a:fld>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C4E5350C-76F4-4BD2-8DD9-10AA6B63CEC1}" type="datetime1">
              <a:rPr lang="en-GB" noProof="0" smtClean="0"/>
              <a:t>04/09/2024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4FAB73BC-B049-4115-A692-8D63A059BFB8}" type="slidenum">
              <a:rPr lang="en-GB" noProof="0" smtClean="0"/>
              <a:t>‹#›</a:t>
            </a:fld>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rtlCol="0" anchor="ctr">
            <a:normAutofit/>
          </a:bodyPr>
          <a:lstStyle>
            <a:lvl1pPr>
              <a:lnSpc>
                <a:spcPct val="80000"/>
              </a:lnSpc>
              <a:defRPr sz="8000" b="0"/>
            </a:lvl1pPr>
          </a:lstStyle>
          <a:p>
            <a:pPr rtl="0"/>
            <a:r>
              <a:rPr lang="en-GB" noProof="0"/>
              <a:t>Click to edit Master title style</a:t>
            </a:r>
          </a:p>
        </p:txBody>
      </p:sp>
      <p:sp>
        <p:nvSpPr>
          <p:cNvPr id="3" name="Text Placeholder 2"/>
          <p:cNvSpPr>
            <a:spLocks noGrp="1"/>
          </p:cNvSpPr>
          <p:nvPr>
            <p:ph type="body" idx="1"/>
          </p:nvPr>
        </p:nvSpPr>
        <p:spPr>
          <a:xfrm>
            <a:off x="2165774" y="5020056"/>
            <a:ext cx="9052560" cy="1066800"/>
          </a:xfrm>
        </p:spPr>
        <p:txBody>
          <a:bodyPr rtlCol="0"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a:xfrm>
            <a:off x="8593667" y="6272784"/>
            <a:ext cx="2644309" cy="365125"/>
          </a:xfrm>
        </p:spPr>
        <p:txBody>
          <a:bodyPr rtlCol="0"/>
          <a:lstStyle/>
          <a:p>
            <a:pPr rtl="0"/>
            <a:fld id="{A731BECD-7148-4EE9-9700-A2A45287F2CC}" type="datetime1">
              <a:rPr lang="en-GB" noProof="0" smtClean="0"/>
              <a:t>04/09/2024</a:t>
            </a:fld>
            <a:endParaRPr lang="en-GB" noProof="0"/>
          </a:p>
        </p:txBody>
      </p:sp>
      <p:sp>
        <p:nvSpPr>
          <p:cNvPr id="5" name="Footer Placeholder 4"/>
          <p:cNvSpPr>
            <a:spLocks noGrp="1"/>
          </p:cNvSpPr>
          <p:nvPr>
            <p:ph type="ftr" sz="quarter" idx="11"/>
          </p:nvPr>
        </p:nvSpPr>
        <p:spPr>
          <a:xfrm>
            <a:off x="2182708" y="6272784"/>
            <a:ext cx="6327648" cy="365125"/>
          </a:xfrm>
        </p:spPr>
        <p:txBody>
          <a:bodyPr rtlCol="0"/>
          <a:lstStyle/>
          <a:p>
            <a:pPr rtl="0"/>
            <a:endParaRPr lang="en-GB" noProof="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rtlCol="0"/>
          <a:lstStyle>
            <a:lvl1pPr>
              <a:defRPr sz="2800"/>
            </a:lvl1pPr>
          </a:lstStyle>
          <a:p>
            <a:pPr rtl="0"/>
            <a:fld id="{4FAB73BC-B049-4115-A692-8D63A059BFB8}" type="slidenum">
              <a:rPr lang="en-GB" noProof="0" smtClean="0"/>
              <a:pPr/>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sz="half" idx="1"/>
          </p:nvPr>
        </p:nvSpPr>
        <p:spPr>
          <a:xfrm>
            <a:off x="1069848" y="2194560"/>
            <a:ext cx="4754880" cy="39776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6364224" y="2194560"/>
            <a:ext cx="4754880" cy="39776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4288A005-A4E9-4BDB-AAB2-FB1E2F1EDF47}" type="datetime1">
              <a:rPr lang="en-GB" noProof="0" smtClean="0"/>
              <a:t>04/09/2024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4FAB73BC-B049-4115-A692-8D63A059BFB8}" type="slidenum">
              <a:rPr lang="en-GB" noProof="0" smtClean="0"/>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rtlCol="0"/>
          <a:lstStyle/>
          <a:p>
            <a:pPr rtl="0"/>
            <a:r>
              <a:rPr lang="en-GB" noProof="0"/>
              <a:t>Click to edit Master title style</a:t>
            </a:r>
          </a:p>
        </p:txBody>
      </p:sp>
      <p:sp>
        <p:nvSpPr>
          <p:cNvPr id="3" name="Text Placeholder 2"/>
          <p:cNvSpPr>
            <a:spLocks noGrp="1"/>
          </p:cNvSpPr>
          <p:nvPr>
            <p:ph type="body" idx="1"/>
          </p:nvPr>
        </p:nvSpPr>
        <p:spPr>
          <a:xfrm>
            <a:off x="1066800" y="2048256"/>
            <a:ext cx="4754880" cy="640080"/>
          </a:xfrm>
        </p:spPr>
        <p:txBody>
          <a:bodyPr rtlCol="0"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1069848" y="2743200"/>
            <a:ext cx="4754880" cy="32918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6364224" y="2048256"/>
            <a:ext cx="4754880" cy="640080"/>
          </a:xfrm>
        </p:spPr>
        <p:txBody>
          <a:bodyPr rtlCol="0"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6364224" y="2743200"/>
            <a:ext cx="4754880" cy="32918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0F95B64F-1C7F-4183-BCA4-A7B72B621015}" type="datetime1">
              <a:rPr lang="en-GB" noProof="0" smtClean="0"/>
              <a:t>04/09/2024</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4FAB73BC-B049-4115-A692-8D63A059BFB8}" type="slidenum">
              <a:rPr lang="en-GB" noProof="0" smtClean="0"/>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9CF46E30-DC83-421A-A469-83C1FECF886D}" type="datetime1">
              <a:rPr lang="en-GB" noProof="0" smtClean="0"/>
              <a:t>04/09/2024</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4FAB73BC-B049-4115-A692-8D63A059BFB8}" type="slidenum">
              <a:rPr lang="en-GB" noProof="0" smtClean="0"/>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95B5B76C-BD0F-4B08-B959-23CC6039D7B0}" type="datetime1">
              <a:rPr lang="en-GB" noProof="0" smtClean="0"/>
              <a:t>04/09/2024</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4FAB73BC-B049-4115-A692-8D63A059BFB8}" type="slidenum">
              <a:rPr lang="en-GB" noProof="0" smtClean="0"/>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rtlCol="0" anchor="b">
            <a:normAutofit/>
          </a:bodyPr>
          <a:lstStyle>
            <a:lvl1pPr>
              <a:defRPr sz="3200" b="1"/>
            </a:lvl1pPr>
          </a:lstStyle>
          <a:p>
            <a:pPr rtl="0"/>
            <a:r>
              <a:rPr lang="en-GB" noProof="0"/>
              <a:t>Click to edit Master title style</a:t>
            </a:r>
          </a:p>
        </p:txBody>
      </p:sp>
      <p:sp>
        <p:nvSpPr>
          <p:cNvPr id="3" name="Content Placeholder 2"/>
          <p:cNvSpPr>
            <a:spLocks noGrp="1"/>
          </p:cNvSpPr>
          <p:nvPr>
            <p:ph idx="1"/>
          </p:nvPr>
        </p:nvSpPr>
        <p:spPr>
          <a:xfrm>
            <a:off x="838200" y="685800"/>
            <a:ext cx="6711696" cy="5020056"/>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8549640" y="2423160"/>
            <a:ext cx="3200400" cy="3291840"/>
          </a:xfrm>
        </p:spPr>
        <p:txBody>
          <a:bodyPr rtlCol="0">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A17D71FB-37E4-4254-AFED-DEAFBDA61575}" type="datetime1">
              <a:rPr lang="en-GB" noProof="0" smtClean="0"/>
              <a:t>04/09/2024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rtlCol="0"/>
          <a:lstStyle/>
          <a:p>
            <a:pPr rtl="0"/>
            <a:fld id="{4FAB73BC-B049-4115-A692-8D63A059BFB8}" type="slidenum">
              <a:rPr lang="en-GB" noProof="0" smtClean="0"/>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rtlCol="0" anchor="b">
            <a:normAutofit/>
          </a:bodyPr>
          <a:lstStyle>
            <a:lvl1pPr>
              <a:defRPr sz="3200" b="1"/>
            </a:lvl1pPr>
          </a:lstStyle>
          <a:p>
            <a:pPr rtl="0"/>
            <a:r>
              <a:rPr lang="en-GB" noProof="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p:cNvSpPr>
            <a:spLocks noGrp="1"/>
          </p:cNvSpPr>
          <p:nvPr>
            <p:ph type="body" sz="half" idx="2"/>
          </p:nvPr>
        </p:nvSpPr>
        <p:spPr>
          <a:xfrm>
            <a:off x="8549640" y="2423160"/>
            <a:ext cx="3200400" cy="3291840"/>
          </a:xfrm>
        </p:spPr>
        <p:txBody>
          <a:bodyPr rtlCol="0">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76E42E72-7C73-406C-A79D-B88096F38137}" type="datetime1">
              <a:rPr lang="en-GB" noProof="0" smtClean="0"/>
              <a:t>04/09/2024</a:t>
            </a:fld>
            <a:endParaRPr lang="en-GB" noProof="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rtlCol="0"/>
          <a:lstStyle/>
          <a:p>
            <a:pPr rtl="0"/>
            <a:fld id="{4FAB73BC-B049-4115-A692-8D63A059BFB8}" type="slidenum">
              <a:rPr lang="en-GB" noProof="0" smtClean="0"/>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rtl="0"/>
            <a:fld id="{FC06B701-E514-4A26-AE77-148AF091999F}" type="datetime1">
              <a:rPr lang="en-GB" noProof="0" smtClean="0"/>
              <a:t>04/09/2024</a:t>
            </a:fld>
            <a:endParaRPr lang="en-GB" noProof="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rtl="0"/>
            <a:endParaRPr lang="en-GB" noProof="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rtl="0"/>
            <a:fld id="{4FAB73BC-B049-4115-A692-8D63A059BFB8}" type="slidenum">
              <a:rPr lang="en-GB" noProof="0" smtClean="0"/>
              <a:pPr/>
              <a:t>‹#›</a:t>
            </a:fld>
            <a:endParaRPr lang="en-GB" noProof="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5VBlIuH4xPPexixy6DRarufL6lC6_4tu/edit" TargetMode="External"/><Relationship Id="rId2" Type="http://schemas.openxmlformats.org/officeDocument/2006/relationships/hyperlink" Target="https://docs.google.com/document/d/1OByMLeFl4KF7YqWTb6-L9T75oPeUgmwj/ed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C3%89cureuil_roux_--_Red_Squirrel_-c.jpg"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56100" y="1360493"/>
            <a:ext cx="4972511" cy="3106732"/>
          </a:xfrm>
        </p:spPr>
        <p:txBody>
          <a:bodyPr rtlCol="0" anchor="b">
            <a:normAutofit/>
          </a:bodyPr>
          <a:lstStyle/>
          <a:p>
            <a:pPr algn="ctr"/>
            <a:r>
              <a:rPr lang="en-GB" sz="7200" dirty="0">
                <a:latin typeface="Rockwell Condensed"/>
              </a:rPr>
              <a:t>A PLAN FOR </a:t>
            </a:r>
            <a:r>
              <a:rPr lang="en-GB" sz="7200">
                <a:latin typeface="Rockwell Condensed"/>
              </a:rPr>
              <a:t>ACTION </a:t>
            </a:r>
            <a:br>
              <a:rPr lang="en-GB" sz="7200" dirty="0">
                <a:latin typeface="Rockwell Condensed"/>
              </a:rPr>
            </a:br>
            <a:r>
              <a:rPr lang="en-GB" sz="7200">
                <a:latin typeface="Rockwell Condensed"/>
              </a:rPr>
              <a:t> 2024 - </a:t>
            </a:r>
            <a:r>
              <a:rPr lang="en-GB" sz="7200" dirty="0">
                <a:latin typeface="Rockwell Condensed"/>
              </a:rPr>
              <a:t>2034</a:t>
            </a:r>
          </a:p>
        </p:txBody>
      </p:sp>
      <p:sp>
        <p:nvSpPr>
          <p:cNvPr id="3" name="Subtitle 2"/>
          <p:cNvSpPr>
            <a:spLocks noGrp="1"/>
          </p:cNvSpPr>
          <p:nvPr>
            <p:ph type="subTitle" idx="1"/>
          </p:nvPr>
        </p:nvSpPr>
        <p:spPr>
          <a:xfrm>
            <a:off x="6556100" y="4687316"/>
            <a:ext cx="4972512" cy="1517088"/>
          </a:xfrm>
        </p:spPr>
        <p:txBody>
          <a:bodyPr vert="horz" lIns="91440" tIns="45720" rIns="91440" bIns="45720" rtlCol="0" anchor="t">
            <a:normAutofit/>
          </a:bodyPr>
          <a:lstStyle/>
          <a:p>
            <a:r>
              <a:rPr lang="en-GB" dirty="0"/>
              <a:t>BALLOCH CASTLE COUNTRY PARK REGENERATION GROUP 05.09.24 </a:t>
            </a:r>
          </a:p>
          <a:p>
            <a:endParaRPr lang="en-GB" dirty="0"/>
          </a:p>
        </p:txBody>
      </p:sp>
      <p:pic>
        <p:nvPicPr>
          <p:cNvPr id="8" name="Picture 7" descr="Kostenlose Bild: Holz, Landschaft, Blatt, Natur, Baum, Sonne, Umwelt ...">
            <a:extLst>
              <a:ext uri="{FF2B5EF4-FFF2-40B4-BE49-F238E27FC236}">
                <a16:creationId xmlns:a16="http://schemas.microsoft.com/office/drawing/2014/main" id="{98B01732-4147-AEE8-B9C2-3C294B8E195E}"/>
              </a:ext>
            </a:extLst>
          </p:cNvPr>
          <p:cNvPicPr>
            <a:picLocks noChangeAspect="1"/>
          </p:cNvPicPr>
          <p:nvPr/>
        </p:nvPicPr>
        <p:blipFill>
          <a:blip r:embed="rId3"/>
          <a:srcRect l="19165" r="21504"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5" name="Freeform: Shape 14">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Tree>
    <p:extLst>
      <p:ext uri="{BB962C8B-B14F-4D97-AF65-F5344CB8AC3E}">
        <p14:creationId xmlns:p14="http://schemas.microsoft.com/office/powerpoint/2010/main" val="387934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7B67D-FB4D-845C-AEA4-66D06BEDD7DE}"/>
              </a:ext>
            </a:extLst>
          </p:cNvPr>
          <p:cNvSpPr>
            <a:spLocks noGrp="1"/>
          </p:cNvSpPr>
          <p:nvPr>
            <p:ph type="title"/>
          </p:nvPr>
        </p:nvSpPr>
        <p:spPr/>
        <p:txBody>
          <a:bodyPr/>
          <a:lstStyle/>
          <a:p>
            <a:r>
              <a:rPr lang="en-US" dirty="0"/>
              <a:t>Why have an action plan?</a:t>
            </a:r>
          </a:p>
        </p:txBody>
      </p:sp>
      <p:sp>
        <p:nvSpPr>
          <p:cNvPr id="3" name="Content Placeholder 2">
            <a:extLst>
              <a:ext uri="{FF2B5EF4-FFF2-40B4-BE49-F238E27FC236}">
                <a16:creationId xmlns:a16="http://schemas.microsoft.com/office/drawing/2014/main" id="{8DEEB0AB-747F-89F3-668A-AC87C3D5C1EC}"/>
              </a:ext>
            </a:extLst>
          </p:cNvPr>
          <p:cNvSpPr>
            <a:spLocks noGrp="1"/>
          </p:cNvSpPr>
          <p:nvPr>
            <p:ph idx="1"/>
          </p:nvPr>
        </p:nvSpPr>
        <p:spPr>
          <a:xfrm>
            <a:off x="610812" y="1873529"/>
            <a:ext cx="11242713" cy="4812791"/>
          </a:xfrm>
        </p:spPr>
        <p:txBody>
          <a:bodyPr vert="horz" lIns="91440" tIns="45720" rIns="91440" bIns="45720" rtlCol="0" anchor="t">
            <a:normAutofit fontScale="92500" lnSpcReduction="10000"/>
          </a:bodyPr>
          <a:lstStyle/>
          <a:p>
            <a:r>
              <a:rPr lang="en-US" dirty="0"/>
              <a:t>To help the Balloch Castle Country Park Regeneration Group achieves its mission: using short term (1-2 years), medium term (3-5 years) and long term actions (6 - 10 years</a:t>
            </a:r>
          </a:p>
          <a:p>
            <a:pPr marL="0" indent="0">
              <a:buClr>
                <a:srgbClr val="9E3611"/>
              </a:buClr>
              <a:buNone/>
            </a:pPr>
            <a:endParaRPr lang="en-US" dirty="0"/>
          </a:p>
          <a:p>
            <a:pPr marL="0" indent="0">
              <a:buNone/>
            </a:pPr>
            <a:r>
              <a:rPr lang="en-US" sz="2100" i="1" dirty="0"/>
              <a:t>To help make Balloch Castle Country Park a place to live well, respectfully enjoy our environment and learn how to help protect life on Earth. The Balloch Castle Country Park Regeneration Group will bring stakeholders and park users together to restore nature, heritage and recreational assets and explore income generation opportunities. Our focus will be on health and wellbeing, enhancing biodiversity in the Park, supporting national targets to tackle global warming and </a:t>
            </a:r>
            <a:r>
              <a:rPr lang="en-US" sz="2100" i="1" err="1"/>
              <a:t>recognising</a:t>
            </a:r>
            <a:r>
              <a:rPr lang="en-US" sz="2100" i="1"/>
              <a:t> the essential contribution of those who maintain the Park.</a:t>
            </a:r>
            <a:endParaRPr lang="en-US"/>
          </a:p>
          <a:p>
            <a:pPr>
              <a:buClr>
                <a:srgbClr val="9E3611"/>
              </a:buClr>
            </a:pPr>
            <a:endParaRPr lang="en-US" dirty="0"/>
          </a:p>
          <a:p>
            <a:pPr>
              <a:buClr>
                <a:srgbClr val="9E3611"/>
              </a:buClr>
            </a:pPr>
            <a:r>
              <a:rPr lang="en-US" dirty="0"/>
              <a:t>These actions are </a:t>
            </a:r>
            <a:r>
              <a:rPr lang="en-US" dirty="0" err="1"/>
              <a:t>categorised</a:t>
            </a:r>
            <a:r>
              <a:rPr lang="en-US" dirty="0"/>
              <a:t> under the following headings:</a:t>
            </a:r>
          </a:p>
          <a:p>
            <a:pPr>
              <a:spcAft>
                <a:spcPts val="0"/>
              </a:spcAft>
              <a:buClr>
                <a:srgbClr val="9E3611"/>
              </a:buClr>
            </a:pPr>
            <a:endParaRPr lang="en-US" dirty="0"/>
          </a:p>
          <a:p>
            <a:pPr lvl="1">
              <a:spcAft>
                <a:spcPts val="0"/>
              </a:spcAft>
              <a:buClr>
                <a:srgbClr val="9E3611"/>
              </a:buClr>
              <a:buFont typeface="Courier New" pitchFamily="2" charset="2"/>
              <a:buChar char="o"/>
            </a:pPr>
            <a:r>
              <a:rPr lang="en-US" dirty="0"/>
              <a:t>Improving and maintaining Natural Assets </a:t>
            </a:r>
          </a:p>
          <a:p>
            <a:pPr lvl="1">
              <a:spcAft>
                <a:spcPts val="0"/>
              </a:spcAft>
              <a:buClr>
                <a:srgbClr val="9E3611"/>
              </a:buClr>
              <a:buFont typeface="Courier New" pitchFamily="2" charset="2"/>
              <a:buChar char="o"/>
            </a:pPr>
            <a:r>
              <a:rPr lang="en-US" dirty="0"/>
              <a:t>Improving and maintaining Built Assets / Services and Facilities </a:t>
            </a:r>
          </a:p>
          <a:p>
            <a:pPr lvl="1">
              <a:buClr>
                <a:srgbClr val="9E3611"/>
              </a:buClr>
              <a:buFont typeface="Courier New" pitchFamily="2" charset="2"/>
              <a:buChar char="o"/>
            </a:pPr>
            <a:r>
              <a:rPr lang="en-US" dirty="0"/>
              <a:t>Governance, communication, fund raising, community engagement and partnership work </a:t>
            </a:r>
          </a:p>
          <a:p>
            <a:pPr marL="0" indent="0">
              <a:buClr>
                <a:srgbClr val="9E3611"/>
              </a:buClr>
              <a:buNone/>
            </a:pPr>
            <a:endParaRPr lang="en-US" dirty="0"/>
          </a:p>
          <a:p>
            <a:pPr marL="0" indent="0">
              <a:buClr>
                <a:srgbClr val="9E3611"/>
              </a:buClr>
              <a:buNone/>
            </a:pPr>
            <a:endParaRPr lang="en-US" i="1" dirty="0"/>
          </a:p>
          <a:p>
            <a:pPr>
              <a:buClr>
                <a:srgbClr val="9E3611"/>
              </a:buClr>
            </a:pPr>
            <a:endParaRPr lang="en-US" dirty="0"/>
          </a:p>
        </p:txBody>
      </p:sp>
    </p:spTree>
    <p:extLst>
      <p:ext uri="{BB962C8B-B14F-4D97-AF65-F5344CB8AC3E}">
        <p14:creationId xmlns:p14="http://schemas.microsoft.com/office/powerpoint/2010/main" val="79473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358D-F9FF-74BA-15F3-004C2CBBB9F0}"/>
              </a:ext>
            </a:extLst>
          </p:cNvPr>
          <p:cNvSpPr>
            <a:spLocks noGrp="1"/>
          </p:cNvSpPr>
          <p:nvPr>
            <p:ph type="title"/>
          </p:nvPr>
        </p:nvSpPr>
        <p:spPr/>
        <p:txBody>
          <a:bodyPr/>
          <a:lstStyle/>
          <a:p>
            <a:r>
              <a:rPr lang="en-US" dirty="0"/>
              <a:t>How will we use the action plan?</a:t>
            </a:r>
          </a:p>
        </p:txBody>
      </p:sp>
      <p:sp>
        <p:nvSpPr>
          <p:cNvPr id="3" name="Content Placeholder 2">
            <a:extLst>
              <a:ext uri="{FF2B5EF4-FFF2-40B4-BE49-F238E27FC236}">
                <a16:creationId xmlns:a16="http://schemas.microsoft.com/office/drawing/2014/main" id="{824C1ECA-DAB4-2EE1-48B1-61D952AB6453}"/>
              </a:ext>
            </a:extLst>
          </p:cNvPr>
          <p:cNvSpPr>
            <a:spLocks noGrp="1"/>
          </p:cNvSpPr>
          <p:nvPr>
            <p:ph idx="1"/>
          </p:nvPr>
        </p:nvSpPr>
        <p:spPr/>
        <p:txBody>
          <a:bodyPr vert="horz" lIns="91440" tIns="45720" rIns="91440" bIns="45720" rtlCol="0" anchor="t">
            <a:normAutofit/>
          </a:bodyPr>
          <a:lstStyle/>
          <a:p>
            <a:pPr marL="0" indent="0">
              <a:buNone/>
            </a:pPr>
            <a:r>
              <a:rPr lang="en-US" dirty="0">
                <a:latin typeface="Rockwell"/>
                <a:cs typeface="Arial"/>
              </a:rPr>
              <a:t>The plan will be used in the following ways:</a:t>
            </a:r>
          </a:p>
          <a:p>
            <a:pPr marL="0" indent="0">
              <a:buNone/>
            </a:pPr>
            <a:endParaRPr lang="en-US" dirty="0">
              <a:latin typeface="Rockwell"/>
              <a:cs typeface="Arial"/>
            </a:endParaRPr>
          </a:p>
          <a:p>
            <a:r>
              <a:rPr lang="en-US" dirty="0">
                <a:latin typeface="Rockwell"/>
                <a:cs typeface="Arial"/>
              </a:rPr>
              <a:t>To prioritise actions and projects to achieve the aims and objectives of BCCPRG</a:t>
            </a:r>
          </a:p>
          <a:p>
            <a:r>
              <a:rPr lang="en-US" dirty="0">
                <a:latin typeface="Rockwell"/>
                <a:cs typeface="Arial"/>
              </a:rPr>
              <a:t>To inform partnership working with WDC and other key stakeholders </a:t>
            </a:r>
          </a:p>
          <a:p>
            <a:r>
              <a:rPr lang="en-US" dirty="0">
                <a:latin typeface="Rockwell"/>
                <a:cs typeface="Arial"/>
              </a:rPr>
              <a:t>To engage group members, partners and volunteers’ involvement with BCCPRG</a:t>
            </a:r>
          </a:p>
          <a:p>
            <a:r>
              <a:rPr lang="en-US" dirty="0">
                <a:latin typeface="Rockwell"/>
                <a:cs typeface="Arial"/>
              </a:rPr>
              <a:t>To help structure partnership meetings with West Dunbartonshire Council (WDC)</a:t>
            </a:r>
          </a:p>
          <a:p>
            <a:r>
              <a:rPr lang="en-US" dirty="0">
                <a:latin typeface="Rockwell"/>
                <a:cs typeface="Arial"/>
              </a:rPr>
              <a:t>To help to measure success of the BCCPRG</a:t>
            </a:r>
          </a:p>
          <a:p>
            <a:r>
              <a:rPr lang="en-US" dirty="0">
                <a:latin typeface="Rockwell"/>
                <a:cs typeface="Arial"/>
              </a:rPr>
              <a:t>To help direct BCCPRG fund-raising campaigns and give confidence to funders</a:t>
            </a:r>
          </a:p>
          <a:p>
            <a:r>
              <a:rPr lang="en-US" dirty="0">
                <a:latin typeface="Rockwell"/>
                <a:cs typeface="Arial"/>
              </a:rPr>
              <a:t>Once actions have been agreed a project scoping document will be created </a:t>
            </a:r>
            <a:endParaRPr lang="en-US">
              <a:latin typeface="Rockwell"/>
            </a:endParaRPr>
          </a:p>
          <a:p>
            <a:pPr>
              <a:buClr>
                <a:srgbClr val="9E3611"/>
              </a:buClr>
            </a:pPr>
            <a:endParaRPr lang="en-US" dirty="0"/>
          </a:p>
        </p:txBody>
      </p:sp>
    </p:spTree>
    <p:extLst>
      <p:ext uri="{BB962C8B-B14F-4D97-AF65-F5344CB8AC3E}">
        <p14:creationId xmlns:p14="http://schemas.microsoft.com/office/powerpoint/2010/main" val="68784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6A9C-4B07-FE05-245E-8C1BF10253A5}"/>
              </a:ext>
            </a:extLst>
          </p:cNvPr>
          <p:cNvSpPr>
            <a:spLocks noGrp="1"/>
          </p:cNvSpPr>
          <p:nvPr>
            <p:ph type="title"/>
          </p:nvPr>
        </p:nvSpPr>
        <p:spPr>
          <a:xfrm>
            <a:off x="1069848" y="484632"/>
            <a:ext cx="10257692" cy="1632790"/>
          </a:xfrm>
        </p:spPr>
        <p:txBody>
          <a:bodyPr/>
          <a:lstStyle/>
          <a:p>
            <a:r>
              <a:rPr lang="en-US" dirty="0"/>
              <a:t>How will we manage the action plan?</a:t>
            </a:r>
            <a:endParaRPr lang="en-US" dirty="0">
              <a:latin typeface="Rockwell Condensed"/>
            </a:endParaRPr>
          </a:p>
        </p:txBody>
      </p:sp>
      <p:sp>
        <p:nvSpPr>
          <p:cNvPr id="3" name="Content Placeholder 2">
            <a:extLst>
              <a:ext uri="{FF2B5EF4-FFF2-40B4-BE49-F238E27FC236}">
                <a16:creationId xmlns:a16="http://schemas.microsoft.com/office/drawing/2014/main" id="{9A166901-7B15-AE2F-9E5E-8F8A8717BF81}"/>
              </a:ext>
            </a:extLst>
          </p:cNvPr>
          <p:cNvSpPr>
            <a:spLocks noGrp="1"/>
          </p:cNvSpPr>
          <p:nvPr>
            <p:ph idx="1"/>
          </p:nvPr>
        </p:nvSpPr>
        <p:spPr/>
        <p:txBody>
          <a:bodyPr vert="horz" lIns="91440" tIns="45720" rIns="91440" bIns="45720" rtlCol="0" anchor="t">
            <a:normAutofit/>
          </a:bodyPr>
          <a:lstStyle/>
          <a:p>
            <a:r>
              <a:rPr lang="en-US" dirty="0">
                <a:latin typeface="Rockwell"/>
                <a:cs typeface="Arial"/>
              </a:rPr>
              <a:t>Reviewed and refreshed annually with agreement of the Management Committee Members </a:t>
            </a:r>
            <a:endParaRPr lang="en-US">
              <a:latin typeface="Rockwell"/>
            </a:endParaRPr>
          </a:p>
          <a:p>
            <a:pPr marL="0" indent="0">
              <a:buClr>
                <a:srgbClr val="9E3611"/>
              </a:buClr>
              <a:buNone/>
            </a:pPr>
            <a:endParaRPr lang="en-US" dirty="0">
              <a:latin typeface="Rockwell"/>
              <a:cs typeface="Arial"/>
            </a:endParaRPr>
          </a:p>
          <a:p>
            <a:pPr>
              <a:buClr>
                <a:srgbClr val="9E3611"/>
              </a:buClr>
            </a:pPr>
            <a:r>
              <a:rPr lang="en-US" dirty="0">
                <a:latin typeface="Rockwell"/>
                <a:cs typeface="Arial"/>
              </a:rPr>
              <a:t>Updated quarterly prior to BCCPRG members meetings and will form the basis for the agenda for those meetings</a:t>
            </a:r>
            <a:endParaRPr lang="en-US">
              <a:latin typeface="Rockwell"/>
            </a:endParaRPr>
          </a:p>
          <a:p>
            <a:pPr marL="0" indent="0">
              <a:buClr>
                <a:srgbClr val="9E3611"/>
              </a:buClr>
              <a:buNone/>
            </a:pPr>
            <a:endParaRPr lang="en-US" dirty="0">
              <a:latin typeface="Rockwell"/>
              <a:cs typeface="Arial"/>
            </a:endParaRPr>
          </a:p>
          <a:p>
            <a:pPr>
              <a:buClr>
                <a:srgbClr val="9E3611"/>
              </a:buClr>
            </a:pPr>
            <a:r>
              <a:rPr lang="en-US" dirty="0">
                <a:latin typeface="Rockwell"/>
                <a:cs typeface="Arial"/>
              </a:rPr>
              <a:t>Discussed and agreed by members at the 1</a:t>
            </a:r>
            <a:r>
              <a:rPr lang="en-US" baseline="30000" dirty="0">
                <a:latin typeface="Rockwell"/>
                <a:cs typeface="Arial"/>
              </a:rPr>
              <a:t>st</a:t>
            </a:r>
            <a:r>
              <a:rPr lang="en-US" dirty="0">
                <a:latin typeface="Rockwell"/>
                <a:cs typeface="Arial"/>
              </a:rPr>
              <a:t> members meeting after the start of the new financial year </a:t>
            </a:r>
            <a:endParaRPr lang="en-US">
              <a:latin typeface="Rockwell"/>
            </a:endParaRPr>
          </a:p>
          <a:p>
            <a:pPr marL="0" indent="0">
              <a:buClr>
                <a:srgbClr val="9E3611"/>
              </a:buClr>
              <a:buNone/>
            </a:pPr>
            <a:endParaRPr lang="en-US" dirty="0">
              <a:latin typeface="Rockwell"/>
              <a:cs typeface="Arial"/>
            </a:endParaRPr>
          </a:p>
          <a:p>
            <a:pPr>
              <a:buClr>
                <a:srgbClr val="9E3611"/>
              </a:buClr>
            </a:pPr>
            <a:r>
              <a:rPr lang="en-US" dirty="0">
                <a:latin typeface="Rockwell"/>
                <a:cs typeface="Arial"/>
              </a:rPr>
              <a:t>Shared at the Annual General Meeting and form the basis for discussion </a:t>
            </a:r>
            <a:endParaRPr lang="en-US" dirty="0">
              <a:latin typeface="Rockwell"/>
            </a:endParaRPr>
          </a:p>
          <a:p>
            <a:pPr>
              <a:buClr>
                <a:srgbClr val="9E3611"/>
              </a:buClr>
            </a:pPr>
            <a:endParaRPr lang="en-US" dirty="0"/>
          </a:p>
        </p:txBody>
      </p:sp>
    </p:spTree>
    <p:extLst>
      <p:ext uri="{BB962C8B-B14F-4D97-AF65-F5344CB8AC3E}">
        <p14:creationId xmlns:p14="http://schemas.microsoft.com/office/powerpoint/2010/main" val="393052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4543-B941-BC89-E2BF-F865B66AED0F}"/>
              </a:ext>
            </a:extLst>
          </p:cNvPr>
          <p:cNvSpPr>
            <a:spLocks noGrp="1"/>
          </p:cNvSpPr>
          <p:nvPr>
            <p:ph type="title"/>
          </p:nvPr>
        </p:nvSpPr>
        <p:spPr/>
        <p:txBody>
          <a:bodyPr/>
          <a:lstStyle/>
          <a:p>
            <a:r>
              <a:rPr lang="en-US" dirty="0"/>
              <a:t>How is the plan formed?</a:t>
            </a:r>
          </a:p>
        </p:txBody>
      </p:sp>
      <p:sp>
        <p:nvSpPr>
          <p:cNvPr id="3" name="Content Placeholder 2">
            <a:extLst>
              <a:ext uri="{FF2B5EF4-FFF2-40B4-BE49-F238E27FC236}">
                <a16:creationId xmlns:a16="http://schemas.microsoft.com/office/drawing/2014/main" id="{CE2C994B-87AB-3846-8C6D-8CA6BF363BEB}"/>
              </a:ext>
            </a:extLst>
          </p:cNvPr>
          <p:cNvSpPr>
            <a:spLocks noGrp="1"/>
          </p:cNvSpPr>
          <p:nvPr>
            <p:ph idx="1"/>
          </p:nvPr>
        </p:nvSpPr>
        <p:spPr/>
        <p:txBody>
          <a:bodyPr vert="horz" lIns="91440" tIns="45720" rIns="91440" bIns="45720" rtlCol="0" anchor="t">
            <a:normAutofit/>
          </a:bodyPr>
          <a:lstStyle/>
          <a:p>
            <a:r>
              <a:rPr lang="en-US" dirty="0">
                <a:latin typeface="Rockwell"/>
                <a:cs typeface="Arial"/>
              </a:rPr>
              <a:t>Continuous engagement with the local community, communities of interest and park users </a:t>
            </a:r>
            <a:endParaRPr lang="en-US">
              <a:latin typeface="Rockwell"/>
            </a:endParaRPr>
          </a:p>
          <a:p>
            <a:pPr>
              <a:buClr>
                <a:srgbClr val="9E3611"/>
              </a:buClr>
            </a:pPr>
            <a:endParaRPr lang="en-US" dirty="0">
              <a:latin typeface="Rockwell"/>
              <a:cs typeface="Arial"/>
            </a:endParaRPr>
          </a:p>
          <a:p>
            <a:pPr>
              <a:buClr>
                <a:srgbClr val="9E3611"/>
              </a:buClr>
            </a:pPr>
            <a:r>
              <a:rPr lang="en-US" dirty="0">
                <a:latin typeface="Rockwell"/>
                <a:cs typeface="Arial"/>
              </a:rPr>
              <a:t>The </a:t>
            </a:r>
            <a:r>
              <a:rPr lang="en-US" dirty="0">
                <a:latin typeface="Rockwell"/>
                <a:cs typeface="Arial"/>
                <a:hlinkClick r:id="rId2"/>
              </a:rPr>
              <a:t>BCCPRG Mission Statement and the charitable purposes</a:t>
            </a:r>
            <a:endParaRPr lang="en-US">
              <a:latin typeface="Rockwell"/>
            </a:endParaRPr>
          </a:p>
          <a:p>
            <a:pPr>
              <a:buClr>
                <a:srgbClr val="9E3611"/>
              </a:buClr>
            </a:pPr>
            <a:endParaRPr lang="en-US" dirty="0">
              <a:latin typeface="Rockwell"/>
              <a:cs typeface="Arial"/>
            </a:endParaRPr>
          </a:p>
          <a:p>
            <a:pPr>
              <a:buClr>
                <a:srgbClr val="9E3611"/>
              </a:buClr>
            </a:pPr>
            <a:r>
              <a:rPr lang="en-US" dirty="0">
                <a:latin typeface="Rockwell"/>
                <a:cs typeface="Arial"/>
              </a:rPr>
              <a:t>The </a:t>
            </a:r>
            <a:r>
              <a:rPr lang="en-US" dirty="0">
                <a:latin typeface="Rockwell"/>
                <a:cs typeface="Arial"/>
                <a:hlinkClick r:id="rId3"/>
              </a:rPr>
              <a:t>BCCPRG Constitution</a:t>
            </a:r>
            <a:r>
              <a:rPr lang="en-US" dirty="0">
                <a:latin typeface="Rockwell"/>
                <a:cs typeface="Arial"/>
              </a:rPr>
              <a:t> </a:t>
            </a:r>
            <a:endParaRPr lang="en-US">
              <a:latin typeface="Rockwell"/>
            </a:endParaRPr>
          </a:p>
          <a:p>
            <a:pPr>
              <a:buClr>
                <a:srgbClr val="9E3611"/>
              </a:buClr>
            </a:pPr>
            <a:endParaRPr lang="en-US" dirty="0">
              <a:latin typeface="Rockwell"/>
              <a:cs typeface="Arial"/>
            </a:endParaRPr>
          </a:p>
          <a:p>
            <a:pPr>
              <a:buClr>
                <a:srgbClr val="9E3611"/>
              </a:buClr>
            </a:pPr>
            <a:r>
              <a:rPr lang="en-US" dirty="0">
                <a:latin typeface="Rockwell"/>
                <a:cs typeface="Arial"/>
              </a:rPr>
              <a:t>Any relevant planning document or research undertaken by BCCPRG or other partner organisations that relate to the future management of Balloch Castle Country Park  </a:t>
            </a:r>
            <a:endParaRPr lang="en-US" dirty="0">
              <a:latin typeface="Rockwell"/>
            </a:endParaRPr>
          </a:p>
          <a:p>
            <a:pPr>
              <a:buClr>
                <a:srgbClr val="9E3611"/>
              </a:buClr>
            </a:pPr>
            <a:endParaRPr lang="en-US" dirty="0"/>
          </a:p>
        </p:txBody>
      </p:sp>
    </p:spTree>
    <p:extLst>
      <p:ext uri="{BB962C8B-B14F-4D97-AF65-F5344CB8AC3E}">
        <p14:creationId xmlns:p14="http://schemas.microsoft.com/office/powerpoint/2010/main" val="1701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02FD-CEF2-95E8-E394-84355B183AD7}"/>
              </a:ext>
            </a:extLst>
          </p:cNvPr>
          <p:cNvSpPr>
            <a:spLocks noGrp="1"/>
          </p:cNvSpPr>
          <p:nvPr>
            <p:ph type="title"/>
          </p:nvPr>
        </p:nvSpPr>
        <p:spPr/>
        <p:txBody>
          <a:bodyPr/>
          <a:lstStyle/>
          <a:p>
            <a:r>
              <a:rPr lang="en-US" dirty="0">
                <a:latin typeface="Rockwell Condensed"/>
              </a:rPr>
              <a:t>What is in this plan? (examples)</a:t>
            </a:r>
          </a:p>
        </p:txBody>
      </p:sp>
      <p:sp>
        <p:nvSpPr>
          <p:cNvPr id="3" name="Content Placeholder 2">
            <a:extLst>
              <a:ext uri="{FF2B5EF4-FFF2-40B4-BE49-F238E27FC236}">
                <a16:creationId xmlns:a16="http://schemas.microsoft.com/office/drawing/2014/main" id="{7DDAD674-8C10-F62F-43D2-41D867F8D859}"/>
              </a:ext>
            </a:extLst>
          </p:cNvPr>
          <p:cNvSpPr>
            <a:spLocks noGrp="1"/>
          </p:cNvSpPr>
          <p:nvPr>
            <p:ph sz="half" idx="1"/>
          </p:nvPr>
        </p:nvSpPr>
        <p:spPr>
          <a:xfrm>
            <a:off x="335390" y="1717162"/>
            <a:ext cx="3588929" cy="4868170"/>
          </a:xfrm>
        </p:spPr>
        <p:txBody>
          <a:bodyPr vert="horz" lIns="91440" tIns="45720" rIns="91440" bIns="45720" rtlCol="0" anchor="t">
            <a:normAutofit lnSpcReduction="10000"/>
          </a:bodyPr>
          <a:lstStyle/>
          <a:p>
            <a:pPr marL="0" indent="0">
              <a:buNone/>
            </a:pPr>
            <a:r>
              <a:rPr lang="en-US" dirty="0"/>
              <a:t>SHORT-TERM (1- 2 years)</a:t>
            </a:r>
          </a:p>
          <a:p>
            <a:pPr marL="342900" indent="-342900"/>
            <a:r>
              <a:rPr lang="en-US" sz="1400" dirty="0">
                <a:latin typeface="Rockwell"/>
                <a:cs typeface="Arial"/>
              </a:rPr>
              <a:t>Work with CHAS and WDC to improve the use of the walled garden (including art project and sensory elements). </a:t>
            </a:r>
          </a:p>
          <a:p>
            <a:pPr marL="342900" indent="-342900">
              <a:buClr>
                <a:srgbClr val="9E3611"/>
              </a:buClr>
            </a:pPr>
            <a:r>
              <a:rPr lang="en-US" sz="1400" dirty="0">
                <a:latin typeface="Rockwell"/>
                <a:cs typeface="Arial"/>
              </a:rPr>
              <a:t>Support WDC in the implementation of the INNS removal and woodland management plan </a:t>
            </a:r>
          </a:p>
          <a:p>
            <a:pPr marL="342900" indent="-342900">
              <a:buClr>
                <a:srgbClr val="9E3611"/>
              </a:buClr>
            </a:pPr>
            <a:r>
              <a:rPr lang="en-US" sz="1400" dirty="0">
                <a:latin typeface="Rockwell"/>
                <a:cs typeface="Arial"/>
              </a:rPr>
              <a:t>Assist WDC by undertaking outdoor recreation infrastructure survey and minor improvements </a:t>
            </a:r>
          </a:p>
          <a:p>
            <a:pPr marL="342900" indent="-342900">
              <a:buClr>
                <a:srgbClr val="9E3611"/>
              </a:buClr>
            </a:pPr>
            <a:r>
              <a:rPr lang="en-US" sz="1400" dirty="0">
                <a:latin typeface="Rockwell"/>
                <a:cs typeface="Arial"/>
              </a:rPr>
              <a:t>Work with CHAS to establish pop up café in vicinity of the castle to generate funding for projects </a:t>
            </a:r>
          </a:p>
          <a:p>
            <a:pPr marL="342900" indent="-342900">
              <a:buClr>
                <a:srgbClr val="9E3611"/>
              </a:buClr>
            </a:pPr>
            <a:r>
              <a:rPr lang="en-US" sz="1400" dirty="0">
                <a:latin typeface="Rockwell"/>
                <a:cs typeface="Arial"/>
              </a:rPr>
              <a:t>Work with partners to undertake a Masterplan for the BCCP to help guide and </a:t>
            </a:r>
            <a:r>
              <a:rPr lang="en-US" sz="1400" dirty="0" err="1">
                <a:latin typeface="Rockwell"/>
                <a:cs typeface="Arial"/>
              </a:rPr>
              <a:t>prioritise</a:t>
            </a:r>
            <a:r>
              <a:rPr lang="en-US" sz="1400" dirty="0">
                <a:latin typeface="Rockwell"/>
                <a:cs typeface="Arial"/>
              </a:rPr>
              <a:t> further investment over the next 10 years</a:t>
            </a:r>
          </a:p>
          <a:p>
            <a:pPr marL="342900" indent="-342900">
              <a:buClr>
                <a:srgbClr val="9E3611"/>
              </a:buClr>
            </a:pPr>
            <a:r>
              <a:rPr lang="en-US" sz="1400" dirty="0">
                <a:latin typeface="Rockwell"/>
                <a:cs typeface="Arial"/>
              </a:rPr>
              <a:t>Explore options for a dedicated member of staff to help develop, drive and deliver the BCCPRG Action Plan </a:t>
            </a:r>
          </a:p>
        </p:txBody>
      </p:sp>
      <p:sp>
        <p:nvSpPr>
          <p:cNvPr id="6" name="Content Placeholder 2">
            <a:extLst>
              <a:ext uri="{FF2B5EF4-FFF2-40B4-BE49-F238E27FC236}">
                <a16:creationId xmlns:a16="http://schemas.microsoft.com/office/drawing/2014/main" id="{51A971A2-ECDF-6AAB-3877-D9DB7FA71759}"/>
              </a:ext>
            </a:extLst>
          </p:cNvPr>
          <p:cNvSpPr txBox="1">
            <a:spLocks/>
          </p:cNvSpPr>
          <p:nvPr/>
        </p:nvSpPr>
        <p:spPr>
          <a:xfrm>
            <a:off x="4059091" y="1713490"/>
            <a:ext cx="3671555" cy="4868170"/>
          </a:xfrm>
          <a:prstGeom prst="rect">
            <a:avLst/>
          </a:prstGeom>
        </p:spPr>
        <p:txBody>
          <a:bodyPr vert="horz" lIns="91440" tIns="45720" rIns="91440" bIns="45720" rtlCol="0" anchor="t">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a:t>MEDIUM-TERM (3 - 5 years)</a:t>
            </a:r>
          </a:p>
          <a:p>
            <a:pPr marL="342900" indent="-342900"/>
            <a:r>
              <a:rPr lang="en-US" sz="1400" dirty="0">
                <a:latin typeface="Rockwell"/>
                <a:cs typeface="Arial"/>
              </a:rPr>
              <a:t>Expand work with CHAS and WDC in the walled garden (Including </a:t>
            </a:r>
            <a:r>
              <a:rPr lang="en-US" sz="1400" dirty="0" err="1">
                <a:latin typeface="Rockwell"/>
                <a:cs typeface="Arial"/>
              </a:rPr>
              <a:t>arbour</a:t>
            </a:r>
            <a:r>
              <a:rPr lang="en-US" sz="1400" dirty="0">
                <a:latin typeface="Rockwell"/>
                <a:cs typeface="Arial"/>
              </a:rPr>
              <a:t> restoration, expansion of new beds and structural survey of wall and removal of harmful vegetation). </a:t>
            </a:r>
            <a:endParaRPr lang="en-US" sz="1400">
              <a:latin typeface="Rockwell"/>
              <a:cs typeface="Arial"/>
            </a:endParaRPr>
          </a:p>
          <a:p>
            <a:pPr marL="342900" indent="-342900">
              <a:buClr>
                <a:srgbClr val="9E3611"/>
              </a:buClr>
            </a:pPr>
            <a:r>
              <a:rPr lang="en-US" sz="1400" dirty="0">
                <a:latin typeface="Rockwell"/>
                <a:cs typeface="Arial"/>
              </a:rPr>
              <a:t>Undertake repeat of Park User Survey in 2028</a:t>
            </a:r>
          </a:p>
          <a:p>
            <a:pPr marL="342900" indent="-342900">
              <a:buClr>
                <a:srgbClr val="9E3611"/>
              </a:buClr>
            </a:pPr>
            <a:r>
              <a:rPr lang="en-US" sz="1400" dirty="0">
                <a:latin typeface="Rockwell"/>
                <a:cs typeface="Arial"/>
              </a:rPr>
              <a:t>Work with WDC to fund and install additional public toilets in the vicinity of the slipway. </a:t>
            </a:r>
          </a:p>
          <a:p>
            <a:pPr marL="342900" indent="-342900">
              <a:buClr>
                <a:srgbClr val="9E3611"/>
              </a:buClr>
            </a:pPr>
            <a:r>
              <a:rPr lang="en-US" sz="1400" dirty="0">
                <a:latin typeface="Rockwell"/>
                <a:cs typeface="Arial"/>
              </a:rPr>
              <a:t>Work with WDC to bring the castle café back into use alongside a viewing platform (limited opening) building on the work of the masterplan to bring the rest of the building back into use. </a:t>
            </a:r>
          </a:p>
          <a:p>
            <a:pPr marL="342900" indent="-342900">
              <a:buClr>
                <a:srgbClr val="9E3611"/>
              </a:buClr>
            </a:pPr>
            <a:r>
              <a:rPr lang="en-US" sz="1400" dirty="0">
                <a:latin typeface="Rockwell"/>
                <a:cs typeface="Arial"/>
              </a:rPr>
              <a:t>Raise funds for studies / feasibility, design and installation for toilets, pavilion and events space, and castle (Phase 1) </a:t>
            </a:r>
          </a:p>
          <a:p>
            <a:pPr marL="342900" indent="-342900">
              <a:buClr>
                <a:srgbClr val="9E3611"/>
              </a:buClr>
            </a:pPr>
            <a:endParaRPr lang="en-US" sz="1400" dirty="0">
              <a:latin typeface="Rockwell"/>
              <a:cs typeface="Arial"/>
            </a:endParaRPr>
          </a:p>
          <a:p>
            <a:pPr marL="0" indent="0">
              <a:buClr>
                <a:srgbClr val="9E3611"/>
              </a:buClr>
              <a:buNone/>
            </a:pPr>
            <a:endParaRPr lang="en-US" sz="1400" dirty="0">
              <a:latin typeface="Rockwell"/>
              <a:cs typeface="Arial"/>
            </a:endParaRPr>
          </a:p>
        </p:txBody>
      </p:sp>
      <p:sp>
        <p:nvSpPr>
          <p:cNvPr id="8" name="Content Placeholder 2">
            <a:extLst>
              <a:ext uri="{FF2B5EF4-FFF2-40B4-BE49-F238E27FC236}">
                <a16:creationId xmlns:a16="http://schemas.microsoft.com/office/drawing/2014/main" id="{B97CE1E2-66C6-9141-4656-030930C04327}"/>
              </a:ext>
            </a:extLst>
          </p:cNvPr>
          <p:cNvSpPr txBox="1">
            <a:spLocks/>
          </p:cNvSpPr>
          <p:nvPr/>
        </p:nvSpPr>
        <p:spPr>
          <a:xfrm>
            <a:off x="7988441" y="1713490"/>
            <a:ext cx="3588929" cy="4868170"/>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a:t>LONG-TERM (6 -10 years)</a:t>
            </a:r>
          </a:p>
          <a:p>
            <a:pPr marL="342900" indent="-342900"/>
            <a:r>
              <a:rPr lang="en-US" sz="1400" dirty="0">
                <a:latin typeface="Rockwell"/>
                <a:cs typeface="Arial"/>
              </a:rPr>
              <a:t>Expand work with CHAS and WDC in the walled garden (Including </a:t>
            </a:r>
            <a:r>
              <a:rPr lang="en-US" sz="1400" dirty="0" err="1">
                <a:latin typeface="Rockwell"/>
                <a:cs typeface="Arial"/>
              </a:rPr>
              <a:t>arbour</a:t>
            </a:r>
            <a:r>
              <a:rPr lang="en-US" sz="1400" dirty="0">
                <a:latin typeface="Rockwell"/>
                <a:cs typeface="Arial"/>
              </a:rPr>
              <a:t> restoration, expansion of new beds and structural survey of wall and removal of harmful vegetation).</a:t>
            </a:r>
          </a:p>
          <a:p>
            <a:pPr marL="342900" indent="-342900">
              <a:buClr>
                <a:srgbClr val="9E3611"/>
              </a:buClr>
            </a:pPr>
            <a:r>
              <a:rPr lang="en-US" sz="1400" dirty="0">
                <a:latin typeface="Rockwell"/>
                <a:cs typeface="Arial"/>
              </a:rPr>
              <a:t>Work with WDC to bring additional areas of the castle into use </a:t>
            </a:r>
            <a:endParaRPr lang="en-US" sz="1400">
              <a:latin typeface="Rockwell"/>
              <a:cs typeface="Arial"/>
            </a:endParaRPr>
          </a:p>
          <a:p>
            <a:pPr marL="342900" indent="-342900">
              <a:buClr>
                <a:srgbClr val="9E3611"/>
              </a:buClr>
            </a:pPr>
            <a:r>
              <a:rPr lang="en-US" sz="1400" dirty="0">
                <a:latin typeface="Rockwell"/>
                <a:cs typeface="Arial"/>
              </a:rPr>
              <a:t>Increase membership active (volunteers) (30) and passive supporters (220)</a:t>
            </a:r>
          </a:p>
          <a:p>
            <a:pPr marL="342900" indent="-342900">
              <a:buClr>
                <a:srgbClr val="9E3611"/>
              </a:buClr>
            </a:pPr>
            <a:r>
              <a:rPr lang="en-US" sz="1400" dirty="0">
                <a:latin typeface="Rockwell"/>
                <a:cs typeface="Arial"/>
              </a:rPr>
              <a:t>Raise funds for studies / design and of pavilion and events space/ castle phase 2 / staff member  </a:t>
            </a:r>
          </a:p>
          <a:p>
            <a:pPr marL="342900" indent="-342900">
              <a:buClr>
                <a:srgbClr val="9E3611"/>
              </a:buClr>
            </a:pPr>
            <a:endParaRPr lang="en-US" sz="1400" dirty="0">
              <a:latin typeface="Rockwell"/>
              <a:cs typeface="Arial"/>
            </a:endParaRPr>
          </a:p>
        </p:txBody>
      </p:sp>
    </p:spTree>
    <p:extLst>
      <p:ext uri="{BB962C8B-B14F-4D97-AF65-F5344CB8AC3E}">
        <p14:creationId xmlns:p14="http://schemas.microsoft.com/office/powerpoint/2010/main" val="381538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DE745D-F94B-3A22-86C4-F8C13696AE05}"/>
              </a:ext>
            </a:extLst>
          </p:cNvPr>
          <p:cNvSpPr>
            <a:spLocks noGrp="1"/>
          </p:cNvSpPr>
          <p:nvPr>
            <p:ph type="title"/>
          </p:nvPr>
        </p:nvSpPr>
        <p:spPr/>
        <p:txBody>
          <a:bodyPr>
            <a:normAutofit fontScale="90000"/>
          </a:bodyPr>
          <a:lstStyle/>
          <a:p>
            <a:pPr algn="ctr"/>
            <a:r>
              <a:rPr lang="en-US" sz="5400" dirty="0"/>
              <a:t>ANY questions?</a:t>
            </a:r>
            <a:r>
              <a:rPr lang="en-US" dirty="0"/>
              <a:t> </a:t>
            </a:r>
          </a:p>
        </p:txBody>
      </p:sp>
      <p:pic>
        <p:nvPicPr>
          <p:cNvPr id="8" name="Picture Placeholder 7" descr="A squirrel on a tree&#10;&#10;Description automatically generated">
            <a:extLst>
              <a:ext uri="{FF2B5EF4-FFF2-40B4-BE49-F238E27FC236}">
                <a16:creationId xmlns:a16="http://schemas.microsoft.com/office/drawing/2014/main" id="{8FD8BA6D-80FE-E3C7-224F-E582DD450076}"/>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449" b="449"/>
          <a:stretch/>
        </p:blipFill>
        <p:spPr/>
      </p:pic>
    </p:spTree>
    <p:extLst>
      <p:ext uri="{BB962C8B-B14F-4D97-AF65-F5344CB8AC3E}">
        <p14:creationId xmlns:p14="http://schemas.microsoft.com/office/powerpoint/2010/main" val="322710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TotalTime>
  <Words>727</Words>
  <Application>Microsoft Office PowerPoint</Application>
  <PresentationFormat>Widescreen</PresentationFormat>
  <Paragraphs>60</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Courier New</vt:lpstr>
      <vt:lpstr>Rockwell</vt:lpstr>
      <vt:lpstr>Rockwell Condensed</vt:lpstr>
      <vt:lpstr>Wingdings</vt:lpstr>
      <vt:lpstr>Wood Type</vt:lpstr>
      <vt:lpstr>A PLAN FOR ACTION   2024 - 2034</vt:lpstr>
      <vt:lpstr>Why have an action plan?</vt:lpstr>
      <vt:lpstr>How will we use the action plan?</vt:lpstr>
      <vt:lpstr>How will we manage the action plan?</vt:lpstr>
      <vt:lpstr>How is the plan formed?</vt:lpstr>
      <vt:lpstr>What is in this plan? (examples)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Buckland</dc:creator>
  <cp:lastModifiedBy>Matt Buckland</cp:lastModifiedBy>
  <cp:revision>256</cp:revision>
  <dcterms:created xsi:type="dcterms:W3CDTF">2024-09-04T19:23:49Z</dcterms:created>
  <dcterms:modified xsi:type="dcterms:W3CDTF">2024-09-04T20:11:44Z</dcterms:modified>
</cp:coreProperties>
</file>